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69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81" d="100"/>
          <a:sy n="81" d="100"/>
        </p:scale>
        <p:origin x="96" y="690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journalrank.php" TargetMode="External"/><Relationship Id="rId2" Type="http://schemas.openxmlformats.org/officeDocument/2006/relationships/hyperlink" Target="https://mgsu.ru/science/publikatsionnaya-aktivnos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dpi.com/authors/english-edit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</a:t>
            </a:r>
            <a:r>
              <a:rPr lang="en-US" sz="1200" spc="3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95" y="2066307"/>
            <a:ext cx="10952000" cy="21731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англоязычных статей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высокорейтинговые международные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журналы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725750"/>
            <a:ext cx="72639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Юденкова Ольга Валерьевна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Отраслевого бюро научного перевода УНП НИУ МГСУ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52313" y="1401289"/>
            <a:ext cx="10513010" cy="282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Статью, в названии которой есть двоеточие, на 32% чаще открывают, читают и цитируют.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 названия статьи: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the title: Practices and preferences for titles with colons in academic articles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A96FA-2DC0-1A4B-F12C-6AFC03825546}"/>
              </a:ext>
            </a:extLst>
          </p:cNvPr>
          <p:cNvSpPr txBox="1"/>
          <p:nvPr/>
        </p:nvSpPr>
        <p:spPr>
          <a:xfrm>
            <a:off x="581891" y="4356355"/>
            <a:ext cx="359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ОСНОВНАЯ МЫСЛЬ СТАТЬИ (ключевое слово)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Calibri" panose="020F0502020204030204"/>
              </a:rPr>
              <a:t>ЕСЛИ СТАТЬЯ НАЧИНАЕТСЯ С КЛЮЧЕВОГО СЛОВА, СРАЗУ ПОНЯТНО, О ЧЕМ В НЕЙ ИДЕТ РЕЧЬ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CA7A0-5030-1034-3D77-11A7E6FD7649}"/>
              </a:ext>
            </a:extLst>
          </p:cNvPr>
          <p:cNvSpPr txBox="1"/>
          <p:nvPr/>
        </p:nvSpPr>
        <p:spPr>
          <a:xfrm>
            <a:off x="4177341" y="4356355"/>
            <a:ext cx="4942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ПОЯСНЕНИЕ ОСНОВНОЙ МЫСЛИ СТАТЬИ</a:t>
            </a:r>
          </a:p>
        </p:txBody>
      </p:sp>
      <p:cxnSp>
        <p:nvCxnSpPr>
          <p:cNvPr id="5" name="Прямая со стрелкой 4"/>
          <p:cNvCxnSpPr>
            <a:endCxn id="7" idx="0"/>
          </p:cNvCxnSpPr>
          <p:nvPr/>
        </p:nvCxnSpPr>
        <p:spPr>
          <a:xfrm>
            <a:off x="2379616" y="3657600"/>
            <a:ext cx="0" cy="698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83927" y="3953148"/>
            <a:ext cx="11876" cy="403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9398" y="1508165"/>
            <a:ext cx="10616540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Используйте в названии статьи 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ГЛАГОЛЫ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вместо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ИМЕН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СУЩЕСТВИТЕЛЬНЫХ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FF0000"/>
                </a:solidFill>
                <a:latin typeface="Calibri" panose="020F0502020204030204"/>
              </a:rPr>
              <a:t>ПРИМЕР НАЗВАНИЯ: «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ПРОЕКТИРОВАНИЕ И СТРОИТЕЛЬСТВО</a:t>
            </a:r>
            <a:r>
              <a:rPr lang="ru-RU" sz="2800" dirty="0">
                <a:solidFill>
                  <a:srgbClr val="FF0000"/>
                </a:solidFill>
                <a:latin typeface="Calibri" panose="020F0502020204030204"/>
              </a:rPr>
              <a:t>…..»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DESIGN AN CONDSTRUCTION OF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…)</a:t>
            </a:r>
            <a:endParaRPr lang="ru-RU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B050"/>
                </a:solidFill>
                <a:latin typeface="Calibri" panose="020F0502020204030204"/>
              </a:rPr>
              <a:t>ПРИМЕР НАЗВАНИЯ: «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КАК СПРОЕКТИРОВАТЬ И ПОСТРОИТЬ…» (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HOW TO DESIGN AND CONSTRUCT</a:t>
            </a:r>
            <a:r>
              <a:rPr lang="en-US" sz="2800" dirty="0">
                <a:solidFill>
                  <a:srgbClr val="00B050"/>
                </a:solidFill>
                <a:latin typeface="Calibri" panose="020F0502020204030204"/>
              </a:rPr>
              <a:t>…)</a:t>
            </a:r>
            <a:r>
              <a:rPr lang="ru-RU" sz="2800" dirty="0">
                <a:solidFill>
                  <a:srgbClr val="00B050"/>
                </a:solidFill>
                <a:latin typeface="Calibri" panose="020F0502020204030204"/>
              </a:rPr>
              <a:t> - </a:t>
            </a:r>
            <a:r>
              <a:rPr lang="ru-RU" sz="2800" b="1" i="1" dirty="0">
                <a:solidFill>
                  <a:srgbClr val="00B050"/>
                </a:solidFill>
                <a:latin typeface="Calibri" panose="020F0502020204030204"/>
              </a:rPr>
              <a:t>по мнению англоязычных редакторов, это название более динамичное, оно вызывает интерес у читателя.</a:t>
            </a:r>
            <a:endParaRPr lang="ru-RU" sz="2800" i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2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Как не следует озаглавливать статью?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34145" y="1666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стоит начинать название статьи с выражений «К вопросу о…» или «Особенности…», поскольку эти выражения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используются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названиях англоязычных статей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Пример: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«К вопросу о принципах медиации»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Н.А. Соколова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https://cyberleninka.ru/article/n/k-voprosu-o-printsipah-mediatsii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Как не следует озаглавливать статью?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8150" y="1686295"/>
            <a:ext cx="9868395" cy="317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В настоящее время научные работники просматривают списки статей на экране, но часто не имеют доступа к тексту статьи, получив возможность прочесть ТОЛЬКО АННОТАЦИЮ,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ru-RU" sz="4000" b="1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ПОЭТОМУ НЕ СТОИТ ФОРМУЛИРОВАТЬ НАЗВАНИЕ СТАТЬИ В ВИДЕ ВОПРОСА</a:t>
            </a: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16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108318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следует обратить внимание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написании разделов статьи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стандарту IMRAD (Introduction, </a:t>
            </a:r>
          </a:p>
          <a:p>
            <a:r>
              <a:rPr lang="ru-RU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Methods, Results and Discussion)?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Введение - </a:t>
            </a:r>
            <a:r>
              <a:rPr lang="en-US" sz="3600" b="1" dirty="0">
                <a:solidFill>
                  <a:srgbClr val="0070C0"/>
                </a:solidFill>
              </a:rPr>
              <a:t>Introduction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34145" y="1666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ru-RU" strike="sngStrike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r>
              <a:rPr lang="ru-RU" dirty="0"/>
              <a:t>Цель введения – добиться того, чтобы вашу статью продолжил читать как специалист, так и неспециалист (этой цели подчинено и название статьи, и аннотация);</a:t>
            </a:r>
          </a:p>
          <a:p>
            <a:pPr marL="571500" lvl="1" indent="-571500"/>
            <a:endParaRPr lang="ru-RU" dirty="0"/>
          </a:p>
          <a:p>
            <a:pPr marL="571500" lvl="1" indent="-571500"/>
            <a:r>
              <a:rPr lang="ru-RU" dirty="0"/>
              <a:t>Содержание Введения:</a:t>
            </a:r>
          </a:p>
          <a:p>
            <a:pPr marL="1028700" lvl="2" indent="-571500">
              <a:buFont typeface="+mj-lt"/>
              <a:buAutoNum type="arabicPeriod"/>
            </a:pPr>
            <a:endParaRPr lang="ru-RU" sz="2400" dirty="0"/>
          </a:p>
          <a:p>
            <a:pPr marL="1485900" lvl="3" indent="-571500">
              <a:buFont typeface="+mj-lt"/>
              <a:buAutoNum type="arabicPeriod"/>
            </a:pPr>
            <a:r>
              <a:rPr lang="ru-RU" sz="2200" dirty="0"/>
              <a:t>Конкретная ПРОБЛЕМАТИКА вашей статьи.</a:t>
            </a:r>
          </a:p>
          <a:p>
            <a:pPr marL="1485900" lvl="3" indent="-571500">
              <a:buFont typeface="+mj-lt"/>
              <a:buAutoNum type="arabicPeriod"/>
            </a:pPr>
            <a:endParaRPr lang="ru-RU" sz="2200" dirty="0"/>
          </a:p>
          <a:p>
            <a:pPr marL="1485900" lvl="3" indent="-571500">
              <a:buFont typeface="+mj-lt"/>
              <a:buAutoNum type="arabicPeriod"/>
            </a:pPr>
            <a:r>
              <a:rPr lang="ru-RU" sz="2200" dirty="0"/>
              <a:t>Что уже известно на данную тему. Здесь следует указать результаты работы других авторов, которые будут вами ОПРОВЕРГАТЬСЯ или РАЗВИВАТЬСЯ.</a:t>
            </a:r>
          </a:p>
          <a:p>
            <a:pPr marL="1485900" lvl="3" indent="-571500">
              <a:buFont typeface="+mj-lt"/>
              <a:buAutoNum type="arabicPeriod"/>
            </a:pPr>
            <a:endParaRPr lang="ru-RU" sz="2200" dirty="0"/>
          </a:p>
          <a:p>
            <a:pPr marL="1485900" lvl="3" indent="-571500">
              <a:buFont typeface="+mj-lt"/>
              <a:buAutoNum type="arabicPeriod"/>
            </a:pPr>
            <a:r>
              <a:rPr lang="ru-RU" sz="2200" dirty="0"/>
              <a:t>Существующий ПРОБЕЛ в знаниях на интересующую вас тему и СПОСОБ ЕГО ВОСПОЛНЕНИЯ с помощью вашего исследования, излагаемого в статье, то есть НОВИЗНА (отличие от других работ) и ЗНАЧЕНИЕ  вашей работы.</a:t>
            </a:r>
          </a:p>
          <a:p>
            <a:pPr marL="1028700" lvl="2" indent="-571500">
              <a:buFont typeface="+mj-lt"/>
              <a:buAutoNum type="arabicPeriod"/>
            </a:pPr>
            <a:endParaRPr lang="ru-RU" sz="2400" dirty="0"/>
          </a:p>
          <a:p>
            <a:pPr marL="0" lvl="2" indent="-342900"/>
            <a:r>
              <a:rPr lang="ru-RU" sz="2400" dirty="0"/>
              <a:t>  Введение не должно занимать более одной страницы журнала.</a:t>
            </a:r>
          </a:p>
          <a:p>
            <a:pPr marL="1028700" lvl="2" indent="-571500">
              <a:buFont typeface="+mj-lt"/>
              <a:buAutoNum type="arabicPeriod"/>
            </a:pPr>
            <a:endParaRPr lang="ru-RU" sz="2400" dirty="0"/>
          </a:p>
          <a:p>
            <a:pPr marL="571500" lvl="1" indent="-5715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2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19398" y="1377538"/>
            <a:ext cx="10949049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Методы - </a:t>
            </a:r>
            <a:r>
              <a:rPr lang="en-US" sz="3600" b="1" dirty="0">
                <a:solidFill>
                  <a:srgbClr val="0070C0"/>
                </a:solidFill>
              </a:rPr>
              <a:t>Methods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27012" y="15803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/>
              <a:t>В данном разделе следует указать, что именно было сделано, с помощью каких методик и инструментов, а также с какой целью;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Здесь можно указать ХРОНОЛОГИЧЕСКУЮ ПОСЛЕДОВАТЕЛЬНОСТЬ выполнения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Можно нарисовать временную шкалу выполнения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Методы следует упоминать в том порядке, в котором они использовались в процессе осуществления исследования.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Если вы использовали собственную оригинальную методику, следует ее описать.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61901" y="1615375"/>
            <a:ext cx="10521538" cy="4453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Что было достигнуто в результате проведения исследования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?</a:t>
            </a: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571500" lvl="1" indent="-571500"/>
            <a:endParaRPr lang="ru-RU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lvl="1" indent="-5715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Какое НОВОЕ ЗНАНИЕ привносит проведенное исследование?</a:t>
            </a:r>
          </a:p>
          <a:p>
            <a:pPr marL="0" lvl="1" indent="0">
              <a:buNone/>
            </a:pPr>
            <a:r>
              <a:rPr lang="ru-RU" sz="3000" dirty="0">
                <a:solidFill>
                  <a:srgbClr val="FF0000"/>
                </a:solidFill>
                <a:latin typeface="Calibri" panose="020F0502020204030204"/>
              </a:rPr>
              <a:t>       В этом разделе должны быть ТАБЛИЦЫ  и ЦИФРЫ.</a:t>
            </a:r>
          </a:p>
          <a:p>
            <a:pPr marL="0" lvl="1" indent="0">
              <a:buNone/>
            </a:pPr>
            <a:endParaRPr lang="ru-RU" sz="30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1" indent="-4572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 Если результаты представлены в виде таблицы, не следует </a:t>
            </a:r>
            <a:br>
              <a:rPr lang="ru-RU" sz="3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 дублировать их в виде текста.</a:t>
            </a:r>
          </a:p>
          <a:p>
            <a:pPr marL="457200" lvl="1" indent="-457200"/>
            <a:endParaRPr lang="ru-RU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-457200"/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Следует сделать акцент на важных результатах и представить их</a:t>
            </a:r>
            <a:br>
              <a:rPr lang="ru-RU" sz="3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 в порядке «от более важных к менее важным».</a:t>
            </a:r>
          </a:p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22512"/>
            <a:ext cx="923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Результаты - </a:t>
            </a:r>
            <a:r>
              <a:rPr lang="en-US" sz="3600" b="1" dirty="0">
                <a:solidFill>
                  <a:srgbClr val="0070C0"/>
                </a:solidFill>
              </a:rPr>
              <a:t>Results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Дискуссия и выводы – </a:t>
            </a:r>
            <a:r>
              <a:rPr lang="en-US" sz="3000" b="1" dirty="0">
                <a:solidFill>
                  <a:srgbClr val="0070C0"/>
                </a:solidFill>
              </a:rPr>
              <a:t>Discussion and Conclusions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915288" y="1417398"/>
            <a:ext cx="10247517" cy="475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означает полученный результат?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ПОЧЕМУ и ДЛЯ ЧЕГО он важен?</a:t>
            </a:r>
          </a:p>
          <a:p>
            <a:pPr marL="571500" marR="0" lvl="1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Каким образом результаты настоящего исследования соотносятся с ранее реализованными проектами на данную тему?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этом разделе следует указать </a:t>
            </a:r>
            <a:r>
              <a:rPr lang="ru-RU" sz="3200" dirty="0">
                <a:solidFill>
                  <a:srgbClr val="FF0000"/>
                </a:solidFill>
                <a:latin typeface="Calibri" panose="020F0502020204030204"/>
              </a:rPr>
              <a:t>как ЗНАЧИМОСТЬ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так и ОГРАНИЧЕННОСТЬ полученных результатов, а также сравнить их с результатами других исследований.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автор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может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объяснить противоречия между выводами разных исследований, то следует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предложить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провести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еще одно исследование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другой методике.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028205" y="2588713"/>
            <a:ext cx="987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требования к стилистике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англоязычных научных статей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8200" y="5106774"/>
            <a:ext cx="10515600" cy="45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избежать ошибок?</a:t>
            </a:r>
            <a:endParaRPr lang="en-US" sz="22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672549" y="296369"/>
            <a:ext cx="10538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англоязычных статей </a:t>
            </a:r>
          </a:p>
          <a:p>
            <a:pPr algn="ctr"/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высокорейтинговые международные </a:t>
            </a:r>
          </a:p>
          <a:p>
            <a:pPr algn="ctr"/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журналы</a:t>
            </a:r>
          </a:p>
          <a:p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F6B5B8-B935-F2D1-5B43-F25BCA9E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1" y="2235361"/>
            <a:ext cx="3434202" cy="2285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6E9EEC-9B85-AAAC-9829-5CA08D01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776" y="2235361"/>
            <a:ext cx="3722448" cy="24834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74645D-2A54-DAD9-CE0C-8FA970C98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68" y="2235361"/>
            <a:ext cx="3201671" cy="24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Стилистика англоязычных научных статей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374582" y="1290778"/>
            <a:ext cx="11468470" cy="5567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Простота, четкость и ясность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статьи – донести свою мысль до рецензента, редакторов и читателей. Следует избегать стилистических приемов из художественной литературы: метафор, аллюзий, эпитетов и пр.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Корректный подбор слов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Например, слово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используется для неисчисляемых существительных, 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исчисляемых.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Отказ от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and/or, each and every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которые лишь загромождают  текст, не привнося в него никакой ценности.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Активный или пассивный залог: «автор провел исследование» или «исследование проведено»?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ответа на этот вопрос следует читать статьи, опубликованные в журнале, в который автор планирует направить свою статью.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Следует избегать эвфемизмов: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passed away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died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(«ушел из жизни»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«умер»)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Стилистика англоязычных научных статей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430" y="1223158"/>
            <a:ext cx="1108457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6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. Написание чисел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Прописью пишутся только числа, состоящие из одной цифры: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    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Three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experiments,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но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13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experiments.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Если после числа, обозначающего количество, следует мера измерения, то число пишется только цифрами: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    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ml or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13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ml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Нельзя начинать предложение с числа, написанного цифрами. Надо начинать предложение с числа, написанного словами!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1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7. В 90% случаев слово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CASE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 используется неправильно: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In this case (</a:t>
            </a: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в этом случае)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here (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здесь)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In most cases (</a:t>
            </a: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в большинстве случаев)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usually (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обычно)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In all cases (</a:t>
            </a: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во всех случаях)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always (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всегда)</a:t>
            </a:r>
          </a:p>
          <a:p>
            <a:pPr marL="457200" lvl="2">
              <a:lnSpc>
                <a:spcPct val="9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In no cases (</a:t>
            </a: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ни в каких случаях)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never (</a:t>
            </a:r>
            <a:r>
              <a:rPr lang="ru-RU" sz="2400" dirty="0">
                <a:solidFill>
                  <a:srgbClr val="00B050"/>
                </a:solidFill>
                <a:latin typeface="Calibri" panose="020F0502020204030204"/>
              </a:rPr>
              <a:t>никогда)</a:t>
            </a:r>
          </a:p>
          <a:p>
            <a:pPr marL="0" lvl="1">
              <a:lnSpc>
                <a:spcPct val="90000"/>
              </a:lnSpc>
              <a:spcBef>
                <a:spcPts val="500"/>
              </a:spcBef>
            </a:pPr>
            <a:endParaRPr lang="ru-RU" sz="2400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2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Стилистика англоязычных научных статей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374582" y="1308591"/>
            <a:ext cx="11468470" cy="5663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Не следует использовать предложения со сложными структурами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сомневаетесь, какой знак препинания ставить – запятую или точку с запятой, ставьте точку.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Можно писать статью от первого лица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(я, мы, наш, мой), можно использовать пассивные конструкции (исследование выполнено)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Пассивная конструкция – это, скорее, традиция, чем формальное требование!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75%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лучших статей использовался АКТИВНЫЙ залог.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Следует  избегать ДЛИННЫХ слов, предложений, абзацев.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Средняя длина предложения должна составлять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слов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(не более 40 и не менее 12 слов). При этом важна вариативность для поддержания читательского интереса, то есть длинные предложения следует чередовать с короткими.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22513"/>
            <a:ext cx="10094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Стилистика англоязычных научных статей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431306" y="1626919"/>
            <a:ext cx="11468470" cy="5137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Ограничьте размер абзаца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Оптимальный размер абзаца - 150 слов,  абзац в 2/3 страницы – это слишком много.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Соблюдайте порядок слов: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Hunter kills bear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Охотник убивает медведя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Bear kills hunter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Медведь убивает охотника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Избегайте МНОГОСЛОВНОСТИ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 Не используйте вводные фразы типа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interesting to note that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Интересно отметить, что…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Откажитесь от соблазна придумать новое слово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(«Порфириан – это граф…»)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без нового слова (неологизма) не обойтись, дайте его четкое определение при первом же упоминании.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6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716974" y="2564855"/>
            <a:ext cx="880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какие ошибки НЕПРЕМЕННО </a:t>
            </a:r>
          </a:p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обратят внимание редактор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рецензент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КАК ИЗБЕЖАТЬ ОШИБОК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426128" y="1183897"/>
            <a:ext cx="11473648" cy="54234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/>
            <a:r>
              <a:rPr lang="ru-RU" sz="1800" dirty="0"/>
              <a:t>ВАЖНА </a:t>
            </a:r>
            <a:r>
              <a:rPr lang="ru-RU" sz="1800" dirty="0">
                <a:solidFill>
                  <a:srgbClr val="00B050"/>
                </a:solidFill>
              </a:rPr>
              <a:t>ТОЧНОСТЬ</a:t>
            </a:r>
            <a:r>
              <a:rPr lang="ru-RU" sz="1800" dirty="0"/>
              <a:t> предоставленной информации.</a:t>
            </a:r>
          </a:p>
          <a:p>
            <a:pPr marL="457200" lvl="2" indent="0">
              <a:buFont typeface="Arial" panose="020B0604020202020204" pitchFamily="34" charset="0"/>
              <a:buNone/>
            </a:pPr>
            <a:r>
              <a:rPr lang="ru-RU" sz="1800" dirty="0"/>
              <a:t>Комментарий англоязычного редактора научного журнала: </a:t>
            </a:r>
          </a:p>
          <a:p>
            <a:pPr marL="457200" lvl="2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</a:rPr>
              <a:t>НЕПРАВИЛЬНО: </a:t>
            </a:r>
            <a:r>
              <a:rPr lang="ru-RU" sz="1800" dirty="0"/>
              <a:t>«В исследовании простаты приняли участие 60 </a:t>
            </a:r>
            <a:r>
              <a:rPr lang="ru-RU" sz="1800" strike="sngStrike" dirty="0"/>
              <a:t>человек</a:t>
            </a:r>
            <a:r>
              <a:rPr lang="ru-RU" sz="1800" dirty="0"/>
              <a:t>».</a:t>
            </a:r>
          </a:p>
          <a:p>
            <a:pPr marL="457200" lvl="2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B050"/>
                </a:solidFill>
              </a:rPr>
              <a:t>ПРАВИЛЬНО: </a:t>
            </a:r>
            <a:r>
              <a:rPr lang="ru-RU" sz="1800" dirty="0"/>
              <a:t>«В исследовании простаты приняли участие 60 мужчин». </a:t>
            </a:r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1800" dirty="0"/>
          </a:p>
          <a:p>
            <a:pPr marL="0" lvl="2" indent="-45720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FF0000"/>
                </a:solidFill>
              </a:rPr>
              <a:t>ГРОМОЗДКИЕ ТАБЛИЦЫ</a:t>
            </a:r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Комментарий англоязычного редактора научного журнала: </a:t>
            </a:r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«Таблица должна занимать не более одной страницы и облегчать, а не усложнять задачу сравнения показателей».</a:t>
            </a:r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Использование не общепринятых аббревиатур без расшифровки </a:t>
            </a:r>
            <a:r>
              <a:rPr lang="ru-RU" dirty="0">
                <a:solidFill>
                  <a:srgbClr val="FF0000"/>
                </a:solidFill>
              </a:rPr>
              <a:t>НЕДОПУСТИМО</a:t>
            </a:r>
            <a:r>
              <a:rPr lang="ru-RU" dirty="0"/>
              <a:t> в аннотации. Цель аббревиатуры – помощь читателю, а не удобство автора! </a:t>
            </a:r>
            <a:r>
              <a:rPr lang="ru-RU" dirty="0">
                <a:solidFill>
                  <a:srgbClr val="FF0000"/>
                </a:solidFill>
              </a:rPr>
              <a:t>Нельзя использовать несколько аббревиатур в одном предложении.</a:t>
            </a:r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FF0000"/>
              </a:solidFill>
            </a:endParaRPr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Используйте иностранные (заимствованные) слова, чтобы </a:t>
            </a:r>
            <a:r>
              <a:rPr lang="ru-RU" dirty="0">
                <a:solidFill>
                  <a:srgbClr val="00B050"/>
                </a:solidFill>
              </a:rPr>
              <a:t>ИНФОРМИРОВАТЬ </a:t>
            </a:r>
            <a:r>
              <a:rPr lang="ru-RU" dirty="0"/>
              <a:t>читателя, а не </a:t>
            </a:r>
            <a:r>
              <a:rPr lang="ru-RU" dirty="0">
                <a:solidFill>
                  <a:srgbClr val="FF0000"/>
                </a:solidFill>
              </a:rPr>
              <a:t>ПРОИЗВОДИТЬ </a:t>
            </a:r>
            <a:r>
              <a:rPr lang="ru-RU" dirty="0"/>
              <a:t>на него </a:t>
            </a:r>
            <a:r>
              <a:rPr lang="ru-RU" dirty="0">
                <a:solidFill>
                  <a:srgbClr val="FF0000"/>
                </a:solidFill>
              </a:rPr>
              <a:t>ВПЕЧАТЛЕНИЕ</a:t>
            </a:r>
            <a:r>
              <a:rPr lang="ru-RU" dirty="0"/>
              <a:t>.</a:t>
            </a:r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НЕ ИСПОЛЬЗУЙТЕ СЛОВА</a:t>
            </a:r>
            <a:r>
              <a:rPr lang="ru-RU" dirty="0"/>
              <a:t>, которые лишают вашу статью </a:t>
            </a:r>
            <a:r>
              <a:rPr lang="ru-RU" dirty="0">
                <a:solidFill>
                  <a:srgbClr val="00B050"/>
                </a:solidFill>
              </a:rPr>
              <a:t>ЧЕТКОСТИ</a:t>
            </a:r>
            <a:r>
              <a:rPr lang="ru-RU" dirty="0"/>
              <a:t>: </a:t>
            </a:r>
            <a:r>
              <a:rPr lang="ru-RU" strike="sngStrike" dirty="0"/>
              <a:t>вполне, в некотором роде, почти, практически, в определенной степени</a:t>
            </a:r>
            <a:r>
              <a:rPr lang="ru-RU" dirty="0"/>
              <a:t> и др.</a:t>
            </a:r>
            <a:endParaRPr lang="en-US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200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600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600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4" indent="-457200">
              <a:lnSpc>
                <a:spcPct val="100000"/>
              </a:lnSpc>
              <a:spcBef>
                <a:spcPts val="0"/>
              </a:spcBef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4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457200" lvl="1" indent="-457200"/>
            <a:endParaRPr lang="ru-RU" sz="2800" dirty="0"/>
          </a:p>
          <a:p>
            <a:pPr marL="457200" lvl="1" indent="-457200"/>
            <a:endParaRPr lang="ru-RU" sz="2800" dirty="0"/>
          </a:p>
          <a:p>
            <a:pPr marL="0" lvl="1" indent="0">
              <a:buFont typeface="Arial" panose="020B0604020202020204" pitchFamily="34" charset="0"/>
              <a:buNone/>
            </a:pPr>
            <a:endParaRPr lang="ru-RU" sz="2800" dirty="0"/>
          </a:p>
          <a:p>
            <a:pPr marL="457200" lvl="1" indent="-457200"/>
            <a:endParaRPr lang="ru-RU" sz="2800" dirty="0"/>
          </a:p>
          <a:p>
            <a:pPr marL="457200" lvl="1" indent="-457200"/>
            <a:endParaRPr lang="ru-RU" sz="28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/>
          </a:p>
          <a:p>
            <a:pPr marL="914400" lvl="2" indent="-457200"/>
            <a:endParaRPr lang="ru-RU" sz="2800" dirty="0"/>
          </a:p>
          <a:p>
            <a:pPr marL="800100" lvl="2" indent="-342900"/>
            <a:endParaRPr lang="ru-RU" sz="2400" dirty="0"/>
          </a:p>
          <a:p>
            <a:pPr marL="457200" lvl="2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914400" lvl="2" indent="-457200"/>
            <a:endParaRPr lang="ru-RU" sz="3400" dirty="0"/>
          </a:p>
          <a:p>
            <a:pPr marL="342900" lvl="1" indent="-342900"/>
            <a:endParaRPr lang="en-US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1" indent="0">
              <a:buFont typeface="Arial" panose="020B0604020202020204" pitchFamily="34" charset="0"/>
              <a:buNone/>
            </a:pPr>
            <a:endParaRPr lang="ru-RU" dirty="0"/>
          </a:p>
          <a:p>
            <a:pPr marL="0" lvl="1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B05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558820" y="2244221"/>
            <a:ext cx="112245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Культурные различия, </a:t>
            </a:r>
          </a:p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необходимо преодолеть, </a:t>
            </a:r>
          </a:p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чтобы  успешно опубликовать статью</a:t>
            </a:r>
          </a:p>
          <a:p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высококвартильном</a:t>
            </a:r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научном журнале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КУЛЬТУРНЫЕ РАЗЛИЧИЯ  И СПОСОБЫ ИХ ПРЕОДОЛЕНИЯ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692E868-6A22-F40A-02FD-87DCE32F1016}"/>
              </a:ext>
            </a:extLst>
          </p:cNvPr>
          <p:cNvSpPr txBox="1">
            <a:spLocks/>
          </p:cNvSpPr>
          <p:nvPr/>
        </p:nvSpPr>
        <p:spPr>
          <a:xfrm>
            <a:off x="839920" y="1402858"/>
            <a:ext cx="11088210" cy="469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многих странах не принято выражать свою мысль напрямую: автор как будто ходит «вокруг да около», подразумевая, но не излагая основную мысль своей статьи.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высококвартильных журналах излагается сама мысль, а затем аргументы в ее пользу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все сообщения редакции журналов следует отвечать без промедления.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ysClr val="windowText" lastClr="000000"/>
                </a:solidFill>
                <a:latin typeface="Calibri" panose="020F0502020204030204"/>
              </a:rPr>
              <a:t>Плагиат запрещен. При цитировании необходимо указывать имя автора.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КУЛЬТУРНЫЕ РАЗЛИЧИЯ И СПОСОБЫ ИХ ПРЕОДОЛЕНИЯ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7CD8AC1-E878-89BD-472F-3D75A37D32A6}"/>
              </a:ext>
            </a:extLst>
          </p:cNvPr>
          <p:cNvSpPr txBox="1">
            <a:spLocks/>
          </p:cNvSpPr>
          <p:nvPr/>
        </p:nvSpPr>
        <p:spPr>
          <a:xfrm>
            <a:off x="772357" y="1358283"/>
            <a:ext cx="10759736" cy="5241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грамматические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проблемы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Времена глаголов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Предлоги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Артикли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Этих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проблем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можно избежать, если создать собственный банк фраз и выражений из статей англоязычных авторов на соответствующую тему, то есть свой ТЕМАТИЧЕСКИЙ КОРПУС (программа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AntConc)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Эффективен при загрузке не менее 15 статей.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Кроме того, есть полезные ресурсы для авторов: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 phrasebank.manchester.ac.uk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grammar.quickanddirtytips.com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www.authoraid.info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(указан на сайте издательства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MDPI)</a:t>
            </a: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ПОМОЖЕМ  ИСКУССТВЕННОМУ ИНТЕЛЛЕКТУ КАЧЕСТВЕННО ПЕРЕВЕСТИ СТАТЬЮ НА АНГЛИЙСКИЙ ЯЗЫК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6F20DF9-307F-D85D-C669-3F1FB8B2A428}"/>
              </a:ext>
            </a:extLst>
          </p:cNvPr>
          <p:cNvSpPr txBox="1">
            <a:spLocks/>
          </p:cNvSpPr>
          <p:nvPr/>
        </p:nvSpPr>
        <p:spPr>
          <a:xfrm>
            <a:off x="289505" y="1486007"/>
            <a:ext cx="11638625" cy="90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ЭТОГО ИЗБАВЛЯЕМСЯ от длинных предложений с множеством придаточных. ИСКУССТВЕННЫЙ ИНТЕЛЛЕКТ с ними не справляется из-за разницы </a:t>
            </a:r>
            <a:r>
              <a:rPr lang="ru-RU" sz="2000" dirty="0">
                <a:solidFill>
                  <a:sysClr val="windowText" lastClr="000000"/>
                </a:solidFill>
                <a:latin typeface="Calibri" panose="020F0502020204030204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системе управления в русском и английском языках.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5" y="2220686"/>
            <a:ext cx="11253311" cy="45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89210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чего следует начать работу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над написанием статьи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высокорейтингового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международного </a:t>
            </a:r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научного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журнала</a:t>
            </a:r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ПОМОЖЕМ  ИСКУССТВЕННОМУ ИНТЕЛЛЕКТУ КАЧЕСТВЕННО ПЕРЕВЕСТИ СТАТЬЮ НА АНГЛИЙСКИЙ ЯЗЫК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5CF07-AD04-4E77-76D8-D51D9F497D91}"/>
              </a:ext>
            </a:extLst>
          </p:cNvPr>
          <p:cNvSpPr txBox="1"/>
          <p:nvPr/>
        </p:nvSpPr>
        <p:spPr>
          <a:xfrm>
            <a:off x="730929" y="1255269"/>
            <a:ext cx="1051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 предложениях на русском языке должно быть минимальное количество существительных в родительном падеже  (Методы чего? Анализа), которые приводят к чрезмерному количеству предлогов </a:t>
            </a:r>
            <a:r>
              <a:rPr lang="en-US" dirty="0"/>
              <a:t>“of “</a:t>
            </a:r>
            <a:r>
              <a:rPr lang="ru-RU" dirty="0"/>
              <a:t> в предложении и, соответственно,  к  замечаниям рецензента и редактора.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7F610DD8-1896-60D0-2610-59141BFA3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49338"/>
              </p:ext>
            </p:extLst>
          </p:nvPr>
        </p:nvGraphicFramePr>
        <p:xfrm>
          <a:off x="819396" y="2709041"/>
          <a:ext cx="9996348" cy="3465219"/>
        </p:xfrm>
        <a:graphic>
          <a:graphicData uri="http://schemas.openxmlformats.org/drawingml/2006/table">
            <a:tbl>
              <a:tblPr firstRow="1" bandRow="1"/>
              <a:tblGrid>
                <a:gridCol w="4998174">
                  <a:extLst>
                    <a:ext uri="{9D8B030D-6E8A-4147-A177-3AD203B41FA5}">
                      <a16:colId xmlns:a16="http://schemas.microsoft.com/office/drawing/2014/main" val="3455087562"/>
                    </a:ext>
                  </a:extLst>
                </a:gridCol>
                <a:gridCol w="4998174">
                  <a:extLst>
                    <a:ext uri="{9D8B030D-6E8A-4147-A177-3AD203B41FA5}">
                      <a16:colId xmlns:a16="http://schemas.microsoft.com/office/drawing/2014/main" val="2262810376"/>
                    </a:ext>
                  </a:extLst>
                </a:gridCol>
              </a:tblGrid>
              <a:tr h="3465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dirty="0"/>
                        <a:t>Практическим инструментарием решения поставленной задачи служат методы корреляционно-регрессионного анализа, которые в настоящей работе использованы для выявления статистических зависимостей зависимых и независимых переменных взаимодействующих факторов по социальным и демографическим показателям в жилых районах (микрорайонах/кварталах) муниципальных образованиях.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Methods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 </a:t>
                      </a:r>
                      <a:r>
                        <a:rPr lang="en-US" dirty="0"/>
                        <a:t>correlation and regression analysis which in the present work are used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for revealing of </a:t>
                      </a:r>
                      <a:r>
                        <a:rPr lang="en-US" dirty="0"/>
                        <a:t>statistical dependences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en-US" dirty="0"/>
                        <a:t> dependent and independent variables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 </a:t>
                      </a:r>
                      <a:r>
                        <a:rPr lang="en-US" dirty="0"/>
                        <a:t>interacting factors on social and demographic indicators in residential areas (microdistricts/quarters)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en-US" dirty="0"/>
                        <a:t> municipal formations serve as the practical tool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 </a:t>
                      </a:r>
                      <a:r>
                        <a:rPr lang="en-US" dirty="0"/>
                        <a:t>solution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en-US" dirty="0"/>
                        <a:t> the posed problem.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Translated with www.DeepL.com/Translator (free version)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6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5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658479" y="2244221"/>
            <a:ext cx="9025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РАБОТ,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ИСПОЛЬЗОВАЛИСЬ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ПОДГОТОВКЕ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НАСТОЯЩЕМУ МЕРОПРИЯТИЮ 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ЛИТЕРАТУРА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443858A-FBCE-F9A2-77BE-A4EB31DA26FE}"/>
              </a:ext>
            </a:extLst>
          </p:cNvPr>
          <p:cNvSpPr txBox="1">
            <a:spLocks/>
          </p:cNvSpPr>
          <p:nvPr/>
        </p:nvSpPr>
        <p:spPr>
          <a:xfrm>
            <a:off x="819396" y="1509076"/>
            <a:ext cx="10865923" cy="4915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J.R. Matthews, R.W. Matthews. Successful scientific writing. Cambridge University Press, 2015.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Luey. Handbook for academic authors. Cambridge University Press. Reprinted 2012.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Suchkova, G. Dudnikova, O.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Adayeva. Learn to write with us: A process-based writing textbook. Teacher’s Book.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ОФОРТ.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2015.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Day, B. Gastel. How to write and publish a scientific paper. Cambridge University Press. 2018.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Gustavii. How to write and illustrate scientific papers. Cambridge University Press. 2008.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V.A. Dugartsyrenova. Writing for publication in English: essential vocabulary builder. URSS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Москва,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Н.Г. Попова, Н.Н. Коптяева. Академическое письмо: статьи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IMRAD.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Институт философии и права УРО РАН, 2014.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Bazanova, S. Suchkova 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write a research article: Textbook for early-career researchers. Moscow,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Nauka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И В ЗАКЛЮЧЕНИИ…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D9BD2E-A47E-44D6-1785-762ADB46880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Самый лучший способ  изложения – это простой и доступный язык.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«Хорошая проза – как чисто вымытое оконное стекло. Она не создает препятствий между автором и читателем».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Дж. Оруэлл</a:t>
            </a:r>
          </a:p>
        </p:txBody>
      </p:sp>
    </p:spTree>
    <p:extLst>
      <p:ext uri="{BB962C8B-B14F-4D97-AF65-F5344CB8AC3E}">
        <p14:creationId xmlns:p14="http://schemas.microsoft.com/office/powerpoint/2010/main" val="1135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1174" y="587250"/>
            <a:ext cx="10355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АДРЕСА ЭЛЕКТРОННОЙ ПОЧТЫ СПИКЕРА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A13E964-9D65-CF91-A7CB-F9E54EB057A5}"/>
              </a:ext>
            </a:extLst>
          </p:cNvPr>
          <p:cNvSpPr txBox="1">
            <a:spLocks/>
          </p:cNvSpPr>
          <p:nvPr/>
        </p:nvSpPr>
        <p:spPr>
          <a:xfrm>
            <a:off x="974933" y="1814714"/>
            <a:ext cx="10267765" cy="202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UDENKOVAOV@MGSU.RU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OLGAYUDENKOVA@YANDEX.RU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2023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51255" y="357804"/>
            <a:ext cx="424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чего следует начать работу 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 написанием статьи для 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высокорейтингового международного</a:t>
            </a:r>
          </a:p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журнала?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255" y="2590470"/>
            <a:ext cx="3228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идея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 статьи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062" y="357804"/>
            <a:ext cx="6096000" cy="56466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i="1" dirty="0">
                <a:solidFill>
                  <a:srgbClr val="00B050"/>
                </a:solidFill>
                <a:latin typeface="Calibri Light" panose="020F0302020204030204"/>
              </a:rPr>
              <a:t>Для начала автору следует ответить на следующие вопросы: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Какова основная мысль или идея моей будущей статьи?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К какому виду научных статей относится моя статья (научно-теоретическая, научно-практическая, обзорная, аналитическая, научно-исследовательская)? Какой журнал публикует статьи такого вида?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 Light" panose="020F0302020204030204"/>
              </a:rPr>
              <a:t>У кого моя статья может вызвать наибольший интерес?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b="1" dirty="0">
              <a:solidFill>
                <a:srgbClr val="00B050"/>
              </a:solidFill>
              <a:latin typeface="Calibri Light" panose="020F03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306" y="5721519"/>
            <a:ext cx="91677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B050"/>
                </a:solidFill>
                <a:latin typeface="Calibri Light" panose="020F0302020204030204"/>
              </a:rPr>
              <a:t>В каком журнале мне следует разместить статью?</a:t>
            </a:r>
          </a:p>
        </p:txBody>
      </p:sp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91534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Примерный план действий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подготовке статьи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КОНКРЕТНОГО ЖУРНАЛА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23320" y="1486894"/>
            <a:ext cx="10601787" cy="5051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Просмотреть раздел 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Публикационная активность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по адресу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https://mgsu.ru/science/publikatsionnaya-aktivnost/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выбрать журнал;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Проанализировать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тематику журнала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 который автор планирует направить статью;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Проанализировать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конкретные темы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представляющие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особый интерес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выбранного журнала (на какую тему больше всего опубликовано статей);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Просмотрев опубликованные в журнале статьи, следует изучить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терминологию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которая используется в конкретном журнале (кроме того, некоторые журналы публикуют глоссарии);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Проверить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квартиль статьи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сайте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https://www.scimagojr.com/journalrank.php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Внимательно ознакомиться с разделом 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авторов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 В частности, издательство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MDPI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имеет раздел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for Authors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https://www.mdpi.com/authors/english-editing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 также оказывает платные услуги по редактированию англоязычных текстов статей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https://www.mdpi.com/authors/english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774" y="403761"/>
            <a:ext cx="92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ПЛАН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4673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98619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озаглавить статью,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чтобы рецензент не потребовал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изменить ее название,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читатель приступил к чтению?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7" y="534742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СТАТЬИ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819397" y="155945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0070C0"/>
                </a:solidFill>
              </a:rPr>
              <a:t>Согласно проведенному исследованию (</a:t>
            </a:r>
            <a:r>
              <a:rPr lang="en-US" sz="2800" b="1" dirty="0">
                <a:solidFill>
                  <a:srgbClr val="0070C0"/>
                </a:solidFill>
              </a:rPr>
              <a:t>Korkut, 1983)</a:t>
            </a:r>
            <a:r>
              <a:rPr lang="ru-RU" sz="2800" b="1" dirty="0">
                <a:solidFill>
                  <a:srgbClr val="0070C0"/>
                </a:solidFill>
              </a:rPr>
              <a:t>, после прочтения НАЗВАНИЯ СТАТЬИ к чтению АННОТАЦИИ приступает ОДИН из ПЯТИСОТ человек.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Как добиться того, чтобы потенциальный читатель приступил к чтению вашей статьи?</a:t>
            </a:r>
          </a:p>
        </p:txBody>
      </p:sp>
    </p:spTree>
    <p:extLst>
      <p:ext uri="{BB962C8B-B14F-4D97-AF65-F5344CB8AC3E}">
        <p14:creationId xmlns:p14="http://schemas.microsoft.com/office/powerpoint/2010/main" val="33376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581891" y="1377538"/>
            <a:ext cx="11053855" cy="51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398" y="558139"/>
            <a:ext cx="923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НАЗВАНИЕ СТАТЬИ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320633" y="1245986"/>
            <a:ext cx="10614469" cy="51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ВЫЗЫВАЕТ ИНТЕРЕС (информативное, а не нейтральное название)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ОТЛИЧАЕТСЯ КРАТКОСТЬЮ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ТОЧНО ОТРАЖАЕТ ОСНОВНУЮ МЫСЛЬ СТАТЬИ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СЛОВ В НАЗВАНИИ СТАТЬИ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ПРЕВЫШАЕТ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– 12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НАЗВАНИИ НЕТ ОБЩИХ ФРАЗ ТИПА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“NOTES ON…”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ЗАМЕТКИ О…) ИЛИ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STUDY OF…”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«ИЗУЧЕНИЕ…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В НАЗВАНИИ НЕТ ЧЕТКОСТИ, СТАТЬЯ НЕ БУДЕТ НАДЛЕЖАЩИМ ОБРАЗОМ ПРОИНДЕКСИРОВАНА И ЕЕ НЕВОЗМОЖНО БУДЕТ НАЙТИ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НАЗВАНИИ СТАТЬИ СЛЕДУЕТ ИЗБЕГАТЬ МАЛОИЗВЕСТНЫХ АББРЕВИАТУР И СОКРАЩЕНИЙ</a:t>
            </a:r>
          </a:p>
          <a:p>
            <a:pPr marL="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2160</Words>
  <Application>Microsoft Office PowerPoint</Application>
  <PresentationFormat>Широкоэкранный</PresentationFormat>
  <Paragraphs>298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Montserrat</vt:lpstr>
      <vt:lpstr>Raleway Light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Юденкова Ольга Валерьевна</cp:lastModifiedBy>
  <cp:revision>139</cp:revision>
  <dcterms:created xsi:type="dcterms:W3CDTF">2018-07-13T07:41:31Z</dcterms:created>
  <dcterms:modified xsi:type="dcterms:W3CDTF">2023-05-04T12:55:29Z</dcterms:modified>
</cp:coreProperties>
</file>